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Default Extension="jpg" ContentType="image/jpeg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</p:sldIdLst>
  <p:sldSz cy="6858000" cx="12192000"/>
  <p:notesSz cx="6858000" cy="9144000"/>
  <p:embeddedFontLst>
    <p:embeddedFont>
      <p:font typeface="Century Gothic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1" Type="http://schemas.openxmlformats.org/officeDocument/2006/relationships/slide" Target="slides/slide17.xml"/><Relationship Id="rId34" Type="http://schemas.openxmlformats.org/officeDocument/2006/relationships/font" Target="fonts/CenturyGothic-boldItalic.fntdata"/><Relationship Id="rId25" Type="http://schemas.openxmlformats.org/officeDocument/2006/relationships/slide" Target="slides/slide21.xml"/><Relationship Id="rId7" Type="http://schemas.openxmlformats.org/officeDocument/2006/relationships/slide" Target="slides/slide3.xml"/><Relationship Id="rId33" Type="http://schemas.openxmlformats.org/officeDocument/2006/relationships/font" Target="fonts/CenturyGothic-italic.fntdata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0" Type="http://schemas.openxmlformats.org/officeDocument/2006/relationships/slide" Target="slides/slide16.xml"/><Relationship Id="rId2" Type="http://schemas.openxmlformats.org/officeDocument/2006/relationships/presProps" Target="presProps.xml"/><Relationship Id="rId29" Type="http://schemas.openxmlformats.org/officeDocument/2006/relationships/slide" Target="slides/slide25.xml"/><Relationship Id="rId16" Type="http://schemas.openxmlformats.org/officeDocument/2006/relationships/slide" Target="slides/slide12.xml"/><Relationship Id="rId24" Type="http://schemas.openxmlformats.org/officeDocument/2006/relationships/slide" Target="slides/slide20.xml"/><Relationship Id="rId1" Type="http://schemas.openxmlformats.org/officeDocument/2006/relationships/theme" Target="theme/theme2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32" Type="http://schemas.openxmlformats.org/officeDocument/2006/relationships/font" Target="fonts/CenturyGothic-bold.fntdata"/><Relationship Id="rId37" Type="http://schemas.openxmlformats.org/officeDocument/2006/relationships/customXml" Target="../customXml/item3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36" Type="http://schemas.openxmlformats.org/officeDocument/2006/relationships/customXml" Target="../customXml/item2.xml"/><Relationship Id="rId31" Type="http://schemas.openxmlformats.org/officeDocument/2006/relationships/font" Target="fonts/CenturyGothic-regular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22" Type="http://schemas.openxmlformats.org/officeDocument/2006/relationships/slide" Target="slides/slide18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14" Type="http://schemas.openxmlformats.org/officeDocument/2006/relationships/slide" Target="slides/slide10.xml"/><Relationship Id="rId35" Type="http://schemas.openxmlformats.org/officeDocument/2006/relationships/customXml" Target="../customXml/item1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1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9e3b70c342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9e3b70c34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a0e400c63f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a0e400c63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13" name="Google Shape;13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/>
          <p:nvPr>
            <p:ph type="ctrTitle"/>
          </p:nvPr>
        </p:nvSpPr>
        <p:spPr>
          <a:xfrm>
            <a:off x="1371600" y="1803405"/>
            <a:ext cx="9448800" cy="18250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1371600" y="3632201"/>
            <a:ext cx="9448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0" type="dt"/>
          </p:nvPr>
        </p:nvSpPr>
        <p:spPr>
          <a:xfrm>
            <a:off x="7909561" y="4314328"/>
            <a:ext cx="2910840" cy="37464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1371600" y="4323845"/>
            <a:ext cx="640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077200" y="14308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panorámica con descripción">
  <p:cSld name="Imagen panorámica con descripción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/>
          <p:nvPr>
            <p:ph type="title"/>
          </p:nvPr>
        </p:nvSpPr>
        <p:spPr>
          <a:xfrm>
            <a:off x="685777" y="4697360"/>
            <a:ext cx="10822034" cy="81935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/>
          <p:nvPr>
            <p:ph idx="2" type="pic"/>
          </p:nvPr>
        </p:nvSpPr>
        <p:spPr>
          <a:xfrm>
            <a:off x="681727" y="941439"/>
            <a:ext cx="10821840" cy="3478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>
            <a:off x="685800" y="5516715"/>
            <a:ext cx="10820400" cy="7019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descripción" showMasterSp="0">
  <p:cSld name="Título y descripción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79" name="Google Shape;79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2"/>
          <p:cNvSpPr txBox="1"/>
          <p:nvPr>
            <p:ph type="title"/>
          </p:nvPr>
        </p:nvSpPr>
        <p:spPr>
          <a:xfrm>
            <a:off x="685800" y="753532"/>
            <a:ext cx="10820400" cy="28024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" type="body"/>
          </p:nvPr>
        </p:nvSpPr>
        <p:spPr>
          <a:xfrm>
            <a:off x="1024467" y="3649133"/>
            <a:ext cx="10130516" cy="999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2" name="Google Shape;82;p12"/>
          <p:cNvSpPr txBox="1"/>
          <p:nvPr>
            <p:ph idx="10" type="dt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685800" y="379941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2" type="sldNum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 con descripción" showMasterSp="0">
  <p:cSld name="Cita con descripció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86" name="Google Shape;86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/>
          <p:nvPr>
            <p:ph type="title"/>
          </p:nvPr>
        </p:nvSpPr>
        <p:spPr>
          <a:xfrm>
            <a:off x="1024467" y="753533"/>
            <a:ext cx="10151533" cy="26044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" type="body"/>
          </p:nvPr>
        </p:nvSpPr>
        <p:spPr>
          <a:xfrm>
            <a:off x="1303865" y="3365556"/>
            <a:ext cx="9592736" cy="444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9" name="Google Shape;89;p13"/>
          <p:cNvSpPr txBox="1"/>
          <p:nvPr>
            <p:ph idx="2" type="body"/>
          </p:nvPr>
        </p:nvSpPr>
        <p:spPr>
          <a:xfrm>
            <a:off x="1024467" y="3959862"/>
            <a:ext cx="10151533" cy="6798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90" name="Google Shape;90;p13"/>
          <p:cNvSpPr txBox="1"/>
          <p:nvPr>
            <p:ph idx="10" type="dt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3"/>
          <p:cNvSpPr txBox="1"/>
          <p:nvPr>
            <p:ph idx="11" type="ftr"/>
          </p:nvPr>
        </p:nvSpPr>
        <p:spPr>
          <a:xfrm>
            <a:off x="685800" y="379941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3"/>
          <p:cNvSpPr txBox="1"/>
          <p:nvPr>
            <p:ph idx="12" type="sldNum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93" name="Google Shape;93;p13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entury Gothic"/>
              <a:buNone/>
            </a:pPr>
            <a:r>
              <a:rPr b="0" lang="es-MX" sz="8000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94" name="Google Shape;94;p13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entury Gothic"/>
              <a:buNone/>
            </a:pPr>
            <a:r>
              <a:rPr b="0" lang="es-MX" sz="8000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rjeta de nombre" showMasterSp="0">
  <p:cSld name="Tarjeta de nombre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96" name="Google Shape;96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4"/>
          <p:cNvSpPr txBox="1"/>
          <p:nvPr>
            <p:ph type="title"/>
          </p:nvPr>
        </p:nvSpPr>
        <p:spPr>
          <a:xfrm>
            <a:off x="1024495" y="1124701"/>
            <a:ext cx="10146186" cy="25118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4"/>
          <p:cNvSpPr txBox="1"/>
          <p:nvPr>
            <p:ph idx="1" type="body"/>
          </p:nvPr>
        </p:nvSpPr>
        <p:spPr>
          <a:xfrm>
            <a:off x="1024467" y="3648315"/>
            <a:ext cx="10144654" cy="9998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99" name="Google Shape;99;p14"/>
          <p:cNvSpPr txBox="1"/>
          <p:nvPr>
            <p:ph idx="10" type="dt"/>
          </p:nvPr>
        </p:nvSpPr>
        <p:spPr>
          <a:xfrm>
            <a:off x="7814452" y="378883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4"/>
          <p:cNvSpPr txBox="1"/>
          <p:nvPr>
            <p:ph idx="11" type="ftr"/>
          </p:nvPr>
        </p:nvSpPr>
        <p:spPr>
          <a:xfrm>
            <a:off x="685800" y="378883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4"/>
          <p:cNvSpPr txBox="1"/>
          <p:nvPr>
            <p:ph idx="12" type="sldNum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umna 3">
  <p:cSld name="Columna 3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>
            <p:ph type="title"/>
          </p:nvPr>
        </p:nvSpPr>
        <p:spPr>
          <a:xfrm>
            <a:off x="2895600" y="761999"/>
            <a:ext cx="8610599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685800" y="2202080"/>
            <a:ext cx="3456432" cy="617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5" name="Google Shape;105;p15"/>
          <p:cNvSpPr txBox="1"/>
          <p:nvPr>
            <p:ph idx="2" type="body"/>
          </p:nvPr>
        </p:nvSpPr>
        <p:spPr>
          <a:xfrm>
            <a:off x="685799" y="2904565"/>
            <a:ext cx="3456432" cy="3314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06" name="Google Shape;106;p15"/>
          <p:cNvSpPr txBox="1"/>
          <p:nvPr>
            <p:ph idx="3" type="body"/>
          </p:nvPr>
        </p:nvSpPr>
        <p:spPr>
          <a:xfrm>
            <a:off x="4368800" y="2201333"/>
            <a:ext cx="3456432" cy="6265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7" name="Google Shape;107;p15"/>
          <p:cNvSpPr txBox="1"/>
          <p:nvPr>
            <p:ph idx="4" type="body"/>
          </p:nvPr>
        </p:nvSpPr>
        <p:spPr>
          <a:xfrm>
            <a:off x="4366858" y="2904067"/>
            <a:ext cx="3456432" cy="33146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08" name="Google Shape;108;p15"/>
          <p:cNvSpPr txBox="1"/>
          <p:nvPr>
            <p:ph idx="5" type="body"/>
          </p:nvPr>
        </p:nvSpPr>
        <p:spPr>
          <a:xfrm>
            <a:off x="8051800" y="2192866"/>
            <a:ext cx="3456432" cy="6265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9" name="Google Shape;109;p15"/>
          <p:cNvSpPr txBox="1"/>
          <p:nvPr>
            <p:ph idx="6" type="body"/>
          </p:nvPr>
        </p:nvSpPr>
        <p:spPr>
          <a:xfrm>
            <a:off x="8051801" y="2904565"/>
            <a:ext cx="3456432" cy="3314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10" name="Google Shape;110;p15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5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5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umna de imagen 3">
  <p:cSld name="Columna de imagen 3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/>
          <p:nvPr>
            <p:ph type="title"/>
          </p:nvPr>
        </p:nvSpPr>
        <p:spPr>
          <a:xfrm>
            <a:off x="2895600" y="762000"/>
            <a:ext cx="8610599" cy="12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6"/>
          <p:cNvSpPr txBox="1"/>
          <p:nvPr>
            <p:ph idx="1" type="body"/>
          </p:nvPr>
        </p:nvSpPr>
        <p:spPr>
          <a:xfrm>
            <a:off x="688618" y="4191000"/>
            <a:ext cx="3451582" cy="68276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6" name="Google Shape;116;p16"/>
          <p:cNvSpPr/>
          <p:nvPr>
            <p:ph idx="2" type="pic"/>
          </p:nvPr>
        </p:nvSpPr>
        <p:spPr>
          <a:xfrm>
            <a:off x="688618" y="2362200"/>
            <a:ext cx="3451582" cy="1524000"/>
          </a:xfrm>
          <a:prstGeom prst="roundRect">
            <a:avLst>
              <a:gd fmla="val 0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7" name="Google Shape;117;p16"/>
          <p:cNvSpPr txBox="1"/>
          <p:nvPr>
            <p:ph idx="3" type="body"/>
          </p:nvPr>
        </p:nvSpPr>
        <p:spPr>
          <a:xfrm>
            <a:off x="688618" y="4873764"/>
            <a:ext cx="3451582" cy="13449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18" name="Google Shape;118;p16"/>
          <p:cNvSpPr txBox="1"/>
          <p:nvPr>
            <p:ph idx="4" type="body"/>
          </p:nvPr>
        </p:nvSpPr>
        <p:spPr>
          <a:xfrm>
            <a:off x="4374263" y="4191000"/>
            <a:ext cx="3448935" cy="68276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9" name="Google Shape;119;p16"/>
          <p:cNvSpPr/>
          <p:nvPr>
            <p:ph idx="5" type="pic"/>
          </p:nvPr>
        </p:nvSpPr>
        <p:spPr>
          <a:xfrm>
            <a:off x="4374263" y="2362200"/>
            <a:ext cx="3448936" cy="1524000"/>
          </a:xfrm>
          <a:prstGeom prst="roundRect">
            <a:avLst>
              <a:gd fmla="val 0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0" name="Google Shape;120;p16"/>
          <p:cNvSpPr txBox="1"/>
          <p:nvPr>
            <p:ph idx="6" type="body"/>
          </p:nvPr>
        </p:nvSpPr>
        <p:spPr>
          <a:xfrm>
            <a:off x="4374264" y="4873763"/>
            <a:ext cx="3448935" cy="13449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21" name="Google Shape;121;p16"/>
          <p:cNvSpPr txBox="1"/>
          <p:nvPr>
            <p:ph idx="7" type="body"/>
          </p:nvPr>
        </p:nvSpPr>
        <p:spPr>
          <a:xfrm>
            <a:off x="8049731" y="4191000"/>
            <a:ext cx="3456469" cy="68276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2" name="Google Shape;122;p16"/>
          <p:cNvSpPr/>
          <p:nvPr>
            <p:ph idx="8" type="pic"/>
          </p:nvPr>
        </p:nvSpPr>
        <p:spPr>
          <a:xfrm>
            <a:off x="8049855" y="2362200"/>
            <a:ext cx="3447878" cy="1524000"/>
          </a:xfrm>
          <a:prstGeom prst="roundRect">
            <a:avLst>
              <a:gd fmla="val 0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3" name="Google Shape;123;p16"/>
          <p:cNvSpPr txBox="1"/>
          <p:nvPr>
            <p:ph idx="9" type="body"/>
          </p:nvPr>
        </p:nvSpPr>
        <p:spPr>
          <a:xfrm>
            <a:off x="8049731" y="4873761"/>
            <a:ext cx="3452445" cy="13449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24" name="Google Shape;124;p16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6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6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7"/>
          <p:cNvSpPr txBox="1"/>
          <p:nvPr>
            <p:ph idx="1" type="body"/>
          </p:nvPr>
        </p:nvSpPr>
        <p:spPr>
          <a:xfrm rot="5400000">
            <a:off x="4083937" y="-1203579"/>
            <a:ext cx="4024125" cy="108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0" name="Google Shape;130;p17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7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7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showMasterSp="0" type="vertTitleAndTx">
  <p:cSld name="VERTICAL_TITLE_AND_VERTICAL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134" name="Google Shape;134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 txBox="1"/>
          <p:nvPr>
            <p:ph type="title"/>
          </p:nvPr>
        </p:nvSpPr>
        <p:spPr>
          <a:xfrm rot="5400000">
            <a:off x="8525933" y="1667933"/>
            <a:ext cx="3903133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8"/>
          <p:cNvSpPr txBox="1"/>
          <p:nvPr>
            <p:ph idx="1" type="body"/>
          </p:nvPr>
        </p:nvSpPr>
        <p:spPr>
          <a:xfrm rot="5400000">
            <a:off x="3175000" y="-1405467"/>
            <a:ext cx="3903133" cy="8204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7" name="Google Shape;137;p18"/>
          <p:cNvSpPr txBox="1"/>
          <p:nvPr>
            <p:ph idx="10" type="dt"/>
          </p:nvPr>
        </p:nvSpPr>
        <p:spPr>
          <a:xfrm>
            <a:off x="7814452" y="379941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18"/>
          <p:cNvSpPr txBox="1"/>
          <p:nvPr>
            <p:ph idx="11" type="ftr"/>
          </p:nvPr>
        </p:nvSpPr>
        <p:spPr>
          <a:xfrm>
            <a:off x="685800" y="381000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18"/>
          <p:cNvSpPr txBox="1"/>
          <p:nvPr>
            <p:ph idx="12" type="sldNum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showMasterSp="0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26" name="Google Shape;26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4"/>
          <p:cNvSpPr txBox="1"/>
          <p:nvPr>
            <p:ph type="title"/>
          </p:nvPr>
        </p:nvSpPr>
        <p:spPr>
          <a:xfrm>
            <a:off x="685800" y="753533"/>
            <a:ext cx="10820399" cy="28019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1024467" y="3641725"/>
            <a:ext cx="10490200" cy="955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0" type="dt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1" type="ftr"/>
          </p:nvPr>
        </p:nvSpPr>
        <p:spPr>
          <a:xfrm>
            <a:off x="685800" y="381001"/>
            <a:ext cx="6991492" cy="3640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685800" y="2194559"/>
            <a:ext cx="5334000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2" type="body"/>
          </p:nvPr>
        </p:nvSpPr>
        <p:spPr>
          <a:xfrm>
            <a:off x="6172200" y="2194559"/>
            <a:ext cx="5334000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type="title"/>
          </p:nvPr>
        </p:nvSpPr>
        <p:spPr>
          <a:xfrm>
            <a:off x="2895600" y="762000"/>
            <a:ext cx="86106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" type="body"/>
          </p:nvPr>
        </p:nvSpPr>
        <p:spPr>
          <a:xfrm>
            <a:off x="914409" y="2183802"/>
            <a:ext cx="5079991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2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6"/>
          <p:cNvSpPr txBox="1"/>
          <p:nvPr>
            <p:ph idx="2" type="body"/>
          </p:nvPr>
        </p:nvSpPr>
        <p:spPr>
          <a:xfrm>
            <a:off x="685800" y="3132666"/>
            <a:ext cx="5311775" cy="30860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3" type="body"/>
          </p:nvPr>
        </p:nvSpPr>
        <p:spPr>
          <a:xfrm>
            <a:off x="6400800" y="2183802"/>
            <a:ext cx="510540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2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6"/>
          <p:cNvSpPr txBox="1"/>
          <p:nvPr>
            <p:ph idx="4" type="body"/>
          </p:nvPr>
        </p:nvSpPr>
        <p:spPr>
          <a:xfrm>
            <a:off x="6172200" y="3132666"/>
            <a:ext cx="5334000" cy="30860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/>
          <p:nvPr>
            <p:ph type="title"/>
          </p:nvPr>
        </p:nvSpPr>
        <p:spPr>
          <a:xfrm>
            <a:off x="685800" y="1524000"/>
            <a:ext cx="41148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" type="body"/>
          </p:nvPr>
        </p:nvSpPr>
        <p:spPr>
          <a:xfrm>
            <a:off x="4995582" y="746759"/>
            <a:ext cx="6510618" cy="54719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2" type="body"/>
          </p:nvPr>
        </p:nvSpPr>
        <p:spPr>
          <a:xfrm>
            <a:off x="685800" y="3124199"/>
            <a:ext cx="4114800" cy="30944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1" name="Google Shape;61;p9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/>
          <p:nvPr>
            <p:ph type="title"/>
          </p:nvPr>
        </p:nvSpPr>
        <p:spPr>
          <a:xfrm>
            <a:off x="685800" y="1524000"/>
            <a:ext cx="687324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/>
          <p:nvPr>
            <p:ph idx="2" type="pic"/>
          </p:nvPr>
        </p:nvSpPr>
        <p:spPr>
          <a:xfrm>
            <a:off x="7861238" y="751241"/>
            <a:ext cx="3644962" cy="5467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685800" y="3124199"/>
            <a:ext cx="6873240" cy="30944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8" name="Google Shape;68;p10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TOP.png"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12192000" cy="14414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  <a:defRPr b="0" i="0" sz="4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83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youtube.com/watch?v=SQUMM9kbXKY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youtube.com/watch?v=LlFuekeDnds" TargetMode="External"/><Relationship Id="rId4" Type="http://schemas.openxmlformats.org/officeDocument/2006/relationships/hyperlink" Target="https://www.youtube.com/watch?v=dEAiGKxYo8g&amp;list=PLW9Vs27LoQKyrg-Vi_UJDw1JOq4GW10EB&amp;index=24" TargetMode="External"/><Relationship Id="rId5" Type="http://schemas.openxmlformats.org/officeDocument/2006/relationships/hyperlink" Target="https://www.youtube.com/watch?v=WDTeBivYSqg&amp;list=PLW9Vs27LoQKyrg-Vi_UJDw1JOq4GW10EB&amp;index=34" TargetMode="External"/><Relationship Id="rId6" Type="http://schemas.openxmlformats.org/officeDocument/2006/relationships/hyperlink" Target="https://www.youtube.com/watch?v=zaiAv6H7meA" TargetMode="External"/><Relationship Id="rId7" Type="http://schemas.openxmlformats.org/officeDocument/2006/relationships/hyperlink" Target="https://www.youtube.com/watch?v=orsAf6Mi29g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jpg"/><Relationship Id="rId4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www.uca.edu.sv/iudop/wp-content/uploads/informe156.pdf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www.uca.edu.sv/iudop/wp-content/uploads/boletin156.pdf" TargetMode="External"/><Relationship Id="rId4" Type="http://schemas.openxmlformats.org/officeDocument/2006/relationships/hyperlink" Target="https://u.pizzahutsurvey.com/slv?AspxAutoDetectCookieSupport=1" TargetMode="External"/><Relationship Id="rId5" Type="http://schemas.openxmlformats.org/officeDocument/2006/relationships/hyperlink" Target="http://www.consulta.mx/index.php/encuestas-e-investigaciones/evaluacion-de-gobierno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4.jpg"/><Relationship Id="rId5" Type="http://schemas.openxmlformats.org/officeDocument/2006/relationships/image" Target="../media/image9.png"/><Relationship Id="rId6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/>
          <p:nvPr>
            <p:ph type="ctrTitle"/>
          </p:nvPr>
        </p:nvSpPr>
        <p:spPr>
          <a:xfrm>
            <a:off x="1371600" y="1803405"/>
            <a:ext cx="9448800" cy="18250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entury Gothic"/>
              <a:buNone/>
            </a:pPr>
            <a:r>
              <a:rPr lang="es-MX"/>
              <a:t>TÉCNICAS DE INVESTIGACIÓN SOCIAL</a:t>
            </a:r>
            <a:endParaRPr/>
          </a:p>
        </p:txBody>
      </p:sp>
      <p:sp>
        <p:nvSpPr>
          <p:cNvPr id="145" name="Google Shape;145;p19"/>
          <p:cNvSpPr txBox="1"/>
          <p:nvPr>
            <p:ph idx="1" type="subTitle"/>
          </p:nvPr>
        </p:nvSpPr>
        <p:spPr>
          <a:xfrm>
            <a:off x="1371600" y="3632201"/>
            <a:ext cx="9448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8"/>
          <p:cNvSpPr txBox="1"/>
          <p:nvPr>
            <p:ph type="ctrTitle"/>
          </p:nvPr>
        </p:nvSpPr>
        <p:spPr>
          <a:xfrm>
            <a:off x="1371600" y="1803405"/>
            <a:ext cx="9448800" cy="18250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entury Gothic"/>
              <a:buNone/>
            </a:pPr>
            <a:r>
              <a:rPr lang="es-MX" sz="5400"/>
              <a:t>LA ENTREVISTA </a:t>
            </a:r>
            <a:br>
              <a:rPr lang="es-MX" sz="5400"/>
            </a:br>
            <a:r>
              <a:rPr lang="es-MX" sz="5400"/>
              <a:t>AUTOBIOGRAFÍA ASISTIDA</a:t>
            </a:r>
            <a:endParaRPr sz="5400"/>
          </a:p>
        </p:txBody>
      </p:sp>
      <p:sp>
        <p:nvSpPr>
          <p:cNvPr id="201" name="Google Shape;201;p28"/>
          <p:cNvSpPr txBox="1"/>
          <p:nvPr>
            <p:ph idx="1" type="subTitle"/>
          </p:nvPr>
        </p:nvSpPr>
        <p:spPr>
          <a:xfrm>
            <a:off x="1160600" y="3628501"/>
            <a:ext cx="9448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s-MX"/>
              <a:t>OBTENER INFORMACIÓN DE UNA PERSONA A TRAVÉS DE ELLA MISMA, CONOCIENDO SUS EXPERIENCIAS Y SU VERDAD A TRAVÉS DE SUS OJOS.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9"/>
          <p:cNvSpPr txBox="1"/>
          <p:nvPr>
            <p:ph type="ctrTitle"/>
          </p:nvPr>
        </p:nvSpPr>
        <p:spPr>
          <a:xfrm>
            <a:off x="1371600" y="1803405"/>
            <a:ext cx="9448800" cy="18250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entury Gothic"/>
              <a:buNone/>
            </a:pPr>
            <a:r>
              <a:rPr lang="es-MX"/>
              <a:t>ENTREVISTA A PROFUNDIDAD</a:t>
            </a:r>
            <a:endParaRPr/>
          </a:p>
        </p:txBody>
      </p:sp>
      <p:sp>
        <p:nvSpPr>
          <p:cNvPr id="207" name="Google Shape;207;p29"/>
          <p:cNvSpPr txBox="1"/>
          <p:nvPr>
            <p:ph idx="1" type="subTitle"/>
          </p:nvPr>
        </p:nvSpPr>
        <p:spPr>
          <a:xfrm>
            <a:off x="1371600" y="3632201"/>
            <a:ext cx="9448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s-MX"/>
              <a:t>RECONSTRUIR UN HECHO POR MEDIO DE VARIAS FUENTES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s-MX" u="sng">
                <a:solidFill>
                  <a:schemeClr val="hlink"/>
                </a:solidFill>
                <a:hlinkClick r:id="rId3"/>
              </a:rPr>
              <a:t>https://www.youtube.com/watch?v=SQUMM9kbXKY</a:t>
            </a:r>
            <a:r>
              <a:rPr lang="es-MX"/>
              <a:t>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/>
          <p:nvPr>
            <p:ph type="title"/>
          </p:nvPr>
        </p:nvSpPr>
        <p:spPr>
          <a:xfrm>
            <a:off x="1012874" y="764373"/>
            <a:ext cx="10493326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</a:pPr>
            <a:r>
              <a:rPr lang="es-MX"/>
              <a:t>CONSIDERACIONES DE UNA ENTREVISTA</a:t>
            </a:r>
            <a:endParaRPr/>
          </a:p>
        </p:txBody>
      </p:sp>
      <p:sp>
        <p:nvSpPr>
          <p:cNvPr id="213" name="Google Shape;213;p30"/>
          <p:cNvSpPr txBox="1"/>
          <p:nvPr>
            <p:ph idx="1" type="body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889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  <a:p>
            <a:pPr indent="-88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  <a:p>
            <a:pPr indent="-88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</p:txBody>
      </p:sp>
      <p:pic>
        <p:nvPicPr>
          <p:cNvPr id="214" name="Google Shape;214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20837" y="1913206"/>
            <a:ext cx="1449792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/>
          <p:nvPr>
            <p:ph type="title"/>
          </p:nvPr>
        </p:nvSpPr>
        <p:spPr>
          <a:xfrm>
            <a:off x="112542" y="323557"/>
            <a:ext cx="11859064" cy="173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</a:pPr>
            <a:r>
              <a:rPr lang="es-MX"/>
              <a:t>ES SABER LEER EL LENGUAJE CORPORAL </a:t>
            </a:r>
            <a:br>
              <a:rPr lang="es-MX"/>
            </a:br>
            <a:r>
              <a:rPr lang="es-MX"/>
              <a:t>DEL ENTREVISTADO</a:t>
            </a:r>
            <a:endParaRPr/>
          </a:p>
        </p:txBody>
      </p:sp>
      <p:pic>
        <p:nvPicPr>
          <p:cNvPr id="220" name="Google Shape;22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2543" y="1842868"/>
            <a:ext cx="11859064" cy="4902591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1"/>
          <p:cNvSpPr txBox="1"/>
          <p:nvPr>
            <p:ph idx="1" type="body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889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/>
          <p:nvPr>
            <p:ph type="title"/>
          </p:nvPr>
        </p:nvSpPr>
        <p:spPr>
          <a:xfrm>
            <a:off x="4946750" y="268250"/>
            <a:ext cx="6559500" cy="1174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EJEMPLOS</a:t>
            </a:r>
            <a:endParaRPr/>
          </a:p>
        </p:txBody>
      </p:sp>
      <p:sp>
        <p:nvSpPr>
          <p:cNvPr id="227" name="Google Shape;227;p32"/>
          <p:cNvSpPr txBox="1"/>
          <p:nvPr>
            <p:ph idx="1" type="body"/>
          </p:nvPr>
        </p:nvSpPr>
        <p:spPr>
          <a:xfrm>
            <a:off x="685800" y="966625"/>
            <a:ext cx="10820400" cy="5252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MX" u="sng">
                <a:solidFill>
                  <a:schemeClr val="hlink"/>
                </a:solidFill>
                <a:hlinkClick r:id="rId3"/>
              </a:rPr>
              <a:t>https://www.youtube.com/watch?v=LlFuekeDnds</a:t>
            </a:r>
            <a:r>
              <a:rPr lang="es-MX"/>
              <a:t> 9:15 en adelante.  JORGE ORTIZ DE PINEDO:  reacción ante lo que te cuentan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MX" u="sng">
                <a:solidFill>
                  <a:schemeClr val="hlink"/>
                </a:solidFill>
                <a:hlinkClick r:id="rId4"/>
              </a:rPr>
              <a:t>https://www.youtube.com/watch?v=dEAiGKxYo8g&amp;list=PLW9Vs27LoQKyrg-Vi_UJDw1JOq4GW10EB&amp;index=24</a:t>
            </a:r>
            <a:r>
              <a:rPr lang="es-MX"/>
              <a:t> 0:00 hasta 2:49. ALVARO MORALES: El lenguaje corporal, el tono de voz.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MX" u="sng">
                <a:solidFill>
                  <a:schemeClr val="hlink"/>
                </a:solidFill>
                <a:hlinkClick r:id="rId5"/>
              </a:rPr>
              <a:t>https://www.youtube.com/watch?v=WDTeBivYSqg&amp;list=PLW9Vs27LoQKyrg-Vi_UJDw1JOq4GW10EB&amp;index=34</a:t>
            </a:r>
            <a:r>
              <a:rPr lang="es-MX"/>
              <a:t> 0:00 hasta 1:46. ALBERT LATI: los significados en una entrevista.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MX" u="sng">
                <a:solidFill>
                  <a:schemeClr val="hlink"/>
                </a:solidFill>
                <a:hlinkClick r:id="rId6"/>
              </a:rPr>
              <a:t>https://www.youtube.com/watch?v=zaiAv6H7meA</a:t>
            </a:r>
            <a:r>
              <a:rPr lang="es-MX"/>
              <a:t> hasta 8:17 hasta 11:09 AURON PLAY: Poner atención a las respuestas. Dicen mucho aunque no lo expreses fuertemente.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MX" u="sng">
                <a:solidFill>
                  <a:schemeClr val="hlink"/>
                </a:solidFill>
                <a:hlinkClick r:id="rId7"/>
              </a:rPr>
              <a:t>https://www.youtube.com/watch?v=orsAf6Mi29g</a:t>
            </a:r>
            <a:r>
              <a:rPr lang="es-MX"/>
              <a:t> Hasta 3:23. EL RUBIUS:  ëtica en la entrevista, hay que saber cuando parar para darle espacio al entrevistado.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</a:pPr>
            <a:r>
              <a:t/>
            </a:r>
            <a:endParaRPr/>
          </a:p>
        </p:txBody>
      </p:sp>
      <p:pic>
        <p:nvPicPr>
          <p:cNvPr descr="Resultado de imagen para LENGUAJE CORPORAL" id="233" name="Google Shape;233;p3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5244"/>
            <a:ext cx="6243782" cy="67722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43782" y="0"/>
            <a:ext cx="5948218" cy="6817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4"/>
          <p:cNvSpPr txBox="1"/>
          <p:nvPr>
            <p:ph type="title"/>
          </p:nvPr>
        </p:nvSpPr>
        <p:spPr>
          <a:xfrm>
            <a:off x="1814732" y="764373"/>
            <a:ext cx="9691468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</a:pPr>
            <a:r>
              <a:rPr lang="es-MX"/>
              <a:t>ENTREVISTA GRUPAL O FOCUS GROUP</a:t>
            </a:r>
            <a:endParaRPr/>
          </a:p>
        </p:txBody>
      </p:sp>
      <p:pic>
        <p:nvPicPr>
          <p:cNvPr id="240" name="Google Shape;240;p3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2708" y="1871003"/>
            <a:ext cx="11282289" cy="49869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5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</a:pPr>
            <a:r>
              <a:rPr lang="es-MX"/>
              <a:t>EL FOCUS GROUP REQUIERE</a:t>
            </a:r>
            <a:endParaRPr/>
          </a:p>
        </p:txBody>
      </p:sp>
      <p:sp>
        <p:nvSpPr>
          <p:cNvPr id="246" name="Google Shape;246;p35"/>
          <p:cNvSpPr txBox="1"/>
          <p:nvPr>
            <p:ph idx="1" type="body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s-MX"/>
              <a:t>QUE EL ENTREVISTADOR PASE A SER MODERADOR: HACE LAS PREGUNTAS Y CONCEDE EL ORDEN DE PARTICIPACIÓN.</a:t>
            </a:r>
            <a:endParaRPr/>
          </a:p>
          <a:p>
            <a:pPr indent="-889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s-MX"/>
              <a:t>LA PRESENCIA DE 6 A 12 PERSONAS QUE CONOZCAN DEL TEMA DEL QUE SE HABLARÁ</a:t>
            </a:r>
            <a:endParaRPr/>
          </a:p>
          <a:p>
            <a:pPr indent="-889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s-MX"/>
              <a:t>SE RECOMIENDA NO PASAR DE UNA HORA DE DURACIÓN.</a:t>
            </a:r>
            <a:endParaRPr/>
          </a:p>
          <a:p>
            <a:pPr indent="-889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s-MX"/>
              <a:t>OJO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rPr lang="es-MX"/>
              <a:t>SE PUEDE REALIZAR A UNA SOLA PERSONA, Y PASA A LLAMARSE ENTREVISTA ENFOCADA.</a:t>
            </a:r>
            <a:endParaRPr/>
          </a:p>
          <a:p>
            <a:pPr indent="-889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  <a:p>
            <a:pPr indent="-889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6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</a:pPr>
            <a:r>
              <a:rPr lang="es-MX"/>
              <a:t>TODO LO ANTERIOR SE PUEDE REGISTRAR USANDO</a:t>
            </a:r>
            <a:endParaRPr/>
          </a:p>
        </p:txBody>
      </p:sp>
      <p:sp>
        <p:nvSpPr>
          <p:cNvPr id="252" name="Google Shape;252;p36"/>
          <p:cNvSpPr txBox="1"/>
          <p:nvPr>
            <p:ph idx="1" type="body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s-MX"/>
              <a:t>DIARIO DE CAMPO</a:t>
            </a:r>
            <a:endParaRPr/>
          </a:p>
          <a:p>
            <a:pPr indent="-88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s-MX"/>
              <a:t>GRABADORA</a:t>
            </a:r>
            <a:endParaRPr/>
          </a:p>
          <a:p>
            <a:pPr indent="-88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s-MX"/>
              <a:t>VIDEO</a:t>
            </a:r>
            <a:endParaRPr/>
          </a:p>
          <a:p>
            <a:pPr indent="-88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s-MX"/>
              <a:t>FOTOGRAFÍAS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7"/>
          <p:cNvSpPr txBox="1"/>
          <p:nvPr>
            <p:ph type="ctrTitle"/>
          </p:nvPr>
        </p:nvSpPr>
        <p:spPr>
          <a:xfrm>
            <a:off x="1371600" y="1803405"/>
            <a:ext cx="9448800" cy="18250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entury Gothic"/>
              <a:buNone/>
            </a:pPr>
            <a:r>
              <a:rPr lang="es-MX"/>
              <a:t>TÉCNICAS CUANTITATIVAS</a:t>
            </a:r>
            <a:endParaRPr/>
          </a:p>
        </p:txBody>
      </p:sp>
      <p:sp>
        <p:nvSpPr>
          <p:cNvPr id="258" name="Google Shape;258;p37"/>
          <p:cNvSpPr txBox="1"/>
          <p:nvPr>
            <p:ph idx="1" type="subTitle"/>
          </p:nvPr>
        </p:nvSpPr>
        <p:spPr>
          <a:xfrm>
            <a:off x="1371600" y="3632201"/>
            <a:ext cx="9448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</a:pPr>
            <a:r>
              <a:rPr lang="es-MX"/>
              <a:t>ACLARACIÓN NECESARIA</a:t>
            </a:r>
            <a:endParaRPr/>
          </a:p>
        </p:txBody>
      </p:sp>
      <p:sp>
        <p:nvSpPr>
          <p:cNvPr id="151" name="Google Shape;151;p20"/>
          <p:cNvSpPr txBox="1"/>
          <p:nvPr>
            <p:ph idx="1" type="body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s-MX"/>
              <a:t>MÉTODO ES LA FORMA GENERAL</a:t>
            </a:r>
            <a:endParaRPr/>
          </a:p>
          <a:p>
            <a:pPr indent="-88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  <a:p>
            <a:pPr indent="-88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s-MX"/>
              <a:t>LA TÉCNICA ES LA FORMA CONCRETA DE HACER ALGO</a:t>
            </a:r>
            <a:endParaRPr/>
          </a:p>
          <a:p>
            <a:pPr indent="-88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  <a:p>
            <a:pPr indent="-88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s-MX"/>
              <a:t>EL INSTRUMENTO ES LO QUE SE UTILIZA PARA APLICAR LA TÉCNICA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8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</a:pPr>
            <a:r>
              <a:rPr lang="es-MX"/>
              <a:t>OBSERVACIÓN NO PARTICIPANTE</a:t>
            </a:r>
            <a:endParaRPr/>
          </a:p>
        </p:txBody>
      </p:sp>
      <p:pic>
        <p:nvPicPr>
          <p:cNvPr id="264" name="Google Shape;264;p3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2057401"/>
            <a:ext cx="6136640" cy="4800599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8"/>
          <p:cNvSpPr txBox="1"/>
          <p:nvPr/>
        </p:nvSpPr>
        <p:spPr>
          <a:xfrm>
            <a:off x="6664960" y="2418080"/>
            <a:ext cx="4612640" cy="25853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EL INVESTIGADOR UTILIZA UNA LISTA DE COTEJO MIENTRAS OBSERVA A LO INVESTIGADO.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 ESTA FORMA, SE ELIMINA LA OPINIÓN PERSONAL (SUBJETIVO), PARA COLOCAR LO QUE SE OBSERVA (OBJETIVO).</a:t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9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</a:pPr>
            <a:r>
              <a:t/>
            </a:r>
            <a:endParaRPr/>
          </a:p>
        </p:txBody>
      </p:sp>
      <p:pic>
        <p:nvPicPr>
          <p:cNvPr id="271" name="Google Shape;271;p3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1990231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0"/>
          <p:cNvSpPr txBox="1"/>
          <p:nvPr>
            <p:ph type="ctrTitle"/>
          </p:nvPr>
        </p:nvSpPr>
        <p:spPr>
          <a:xfrm>
            <a:off x="1371600" y="1803405"/>
            <a:ext cx="9448800" cy="18250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entury Gothic"/>
              <a:buNone/>
            </a:pPr>
            <a:r>
              <a:rPr lang="es-MX"/>
              <a:t>ENCUESTA</a:t>
            </a:r>
            <a:endParaRPr/>
          </a:p>
        </p:txBody>
      </p:sp>
      <p:sp>
        <p:nvSpPr>
          <p:cNvPr id="277" name="Google Shape;277;p40"/>
          <p:cNvSpPr txBox="1"/>
          <p:nvPr>
            <p:ph idx="1" type="subTitle"/>
          </p:nvPr>
        </p:nvSpPr>
        <p:spPr>
          <a:xfrm>
            <a:off x="1371600" y="3632200"/>
            <a:ext cx="9448800" cy="9194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s-MX"/>
              <a:t>OBTENER INFORMACIÓN PRECISA, POR MEDIO DE PREGUNTAS CERRADAS, SE UTILIZA EN UNA POBLACIÓN GRANDE. SUS RESULTADOS SON ANALIZADOS DE FORMA </a:t>
            </a:r>
            <a:r>
              <a:rPr lang="es-MX"/>
              <a:t>ESTADÍSTICA</a:t>
            </a:r>
            <a:r>
              <a:rPr lang="es-MX"/>
              <a:t> POSTERIORMENTE.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1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</a:pPr>
            <a:r>
              <a:rPr lang="es-MX"/>
              <a:t>INSTRUMENTO: CUESTIONARIO DE PREGUNTAS CERRADAS</a:t>
            </a:r>
            <a:endParaRPr/>
          </a:p>
        </p:txBody>
      </p:sp>
      <p:sp>
        <p:nvSpPr>
          <p:cNvPr id="283" name="Google Shape;283;p41"/>
          <p:cNvSpPr txBox="1"/>
          <p:nvPr>
            <p:ph idx="1" type="body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889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  <a:p>
            <a:pPr indent="-88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s-MX"/>
              <a:t>SON MUY </a:t>
            </a:r>
            <a:r>
              <a:rPr lang="es-MX"/>
              <a:t>ÚTILES</a:t>
            </a:r>
            <a:r>
              <a:rPr lang="es-MX"/>
              <a:t> PARA:</a:t>
            </a:r>
            <a:endParaRPr/>
          </a:p>
          <a:p>
            <a:pPr indent="-88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s-MX"/>
              <a:t>SABER LA OPINIÓN DE LAS PERSONAS SOBRE UN ASUNTO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s-MX"/>
              <a:t>CONOCER LA INTENCIÓN DE VOTO SOBRE CANDIDATOS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s-MX"/>
              <a:t>ELABORAR </a:t>
            </a:r>
            <a:r>
              <a:rPr lang="es-MX"/>
              <a:t>ESTADÍSTICAS</a:t>
            </a:r>
            <a:r>
              <a:rPr lang="es-MX"/>
              <a:t> </a:t>
            </a:r>
            <a:r>
              <a:rPr lang="es-MX"/>
              <a:t>DEMOGRÁFICAS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s-MX"/>
              <a:t>AYUDAN A TOMAR UNA DECISIÓN 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2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</a:pPr>
            <a:r>
              <a:rPr lang="es-MX"/>
              <a:t>UN CUESTIONARIO CONSTA DE DOS PARTES</a:t>
            </a:r>
            <a:endParaRPr/>
          </a:p>
        </p:txBody>
      </p:sp>
      <p:sp>
        <p:nvSpPr>
          <p:cNvPr id="289" name="Google Shape;289;p42"/>
          <p:cNvSpPr txBox="1"/>
          <p:nvPr>
            <p:ph idx="1" type="body"/>
          </p:nvPr>
        </p:nvSpPr>
        <p:spPr>
          <a:xfrm>
            <a:off x="685799" y="2194560"/>
            <a:ext cx="11162763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s-MX"/>
              <a:t>I. GENERALIDADES                                             II. DESARROLLO</a:t>
            </a:r>
            <a:endParaRPr/>
          </a:p>
          <a:p>
            <a:pPr indent="-88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s-MX"/>
              <a:t>1. EDAD                                                              5. EN EL ÚLTIMO PERIODO: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rPr lang="es-MX"/>
              <a:t>                                                                   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s-MX"/>
              <a:t>2. SEXO						                                   A. PASASTE TODAS                              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s-MX"/>
              <a:t>3. MUNICIPIO DE RESIDENCIA                              B. PASASTE LA MAYORÍA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rPr lang="es-MX"/>
              <a:t>                                                                                   C. PASASTE LA MITAD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Char char="•"/>
            </a:pPr>
            <a:r>
              <a:rPr lang="es-MX"/>
              <a:t>4. NIVEL DE ESTUDIO                                              D. PASE POCAS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rPr lang="es-MX"/>
              <a:t>                                                                                   E. NO PASE NINGUNA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rPr lang="es-MX"/>
              <a:t>EJEMPLO DE SU USO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rPr lang="es-MX" u="sng">
                <a:solidFill>
                  <a:schemeClr val="hlink"/>
                </a:solidFill>
                <a:hlinkClick r:id="rId3"/>
              </a:rPr>
              <a:t>http://www.uca.edu.sv/iudop/wp-content/uploads/informe156.pdf</a:t>
            </a:r>
            <a:r>
              <a:rPr lang="es-MX"/>
              <a:t> 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3"/>
          <p:cNvSpPr txBox="1"/>
          <p:nvPr>
            <p:ph type="title"/>
          </p:nvPr>
        </p:nvSpPr>
        <p:spPr>
          <a:xfrm>
            <a:off x="2895600" y="764373"/>
            <a:ext cx="8610600" cy="129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Ejemplo de utilidad</a:t>
            </a:r>
            <a:endParaRPr/>
          </a:p>
        </p:txBody>
      </p:sp>
      <p:sp>
        <p:nvSpPr>
          <p:cNvPr id="295" name="Google Shape;295;p43"/>
          <p:cNvSpPr txBox="1"/>
          <p:nvPr>
            <p:ph idx="1" type="body"/>
          </p:nvPr>
        </p:nvSpPr>
        <p:spPr>
          <a:xfrm>
            <a:off x="685800" y="2194560"/>
            <a:ext cx="10820400" cy="4024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MX" u="sng">
                <a:solidFill>
                  <a:schemeClr val="hlink"/>
                </a:solidFill>
                <a:hlinkClick r:id="rId3"/>
              </a:rPr>
              <a:t>http://www.uca.edu.sv/iudop/wp-content/uploads/boletin156.pdf</a:t>
            </a:r>
            <a:r>
              <a:rPr lang="es-MX"/>
              <a:t>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MX"/>
              <a:t>Para comparar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MX" u="sng">
                <a:solidFill>
                  <a:schemeClr val="hlink"/>
                </a:solidFill>
                <a:hlinkClick r:id="rId4"/>
              </a:rPr>
              <a:t>https://u.pizzahutsurvey.com/slv?AspxAutoDetectCookieSupport=1</a:t>
            </a:r>
            <a:r>
              <a:rPr lang="es-MX"/>
              <a:t>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MX"/>
              <a:t>Para mejora constante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MX" u="sng">
                <a:solidFill>
                  <a:schemeClr val="hlink"/>
                </a:solidFill>
                <a:hlinkClick r:id="rId5"/>
              </a:rPr>
              <a:t>http://www.consulta.mx/index.php/encuestas-e-investigaciones/evaluacion-de-gobierno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s-MX"/>
              <a:t>Como una referencia/como empresa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4"/>
          <p:cNvSpPr txBox="1"/>
          <p:nvPr>
            <p:ph type="title"/>
          </p:nvPr>
        </p:nvSpPr>
        <p:spPr>
          <a:xfrm>
            <a:off x="927652" y="764373"/>
            <a:ext cx="10578548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s-MX" sz="3600"/>
              <a:t>EL RESULTADO DE LAS ENCUESTAS </a:t>
            </a:r>
            <a:br>
              <a:rPr lang="es-MX" sz="3600"/>
            </a:br>
            <a:r>
              <a:rPr lang="es-MX" sz="3600"/>
              <a:t>SE TABULAN, GRAFICAN E INTERPRETAN </a:t>
            </a:r>
            <a:br>
              <a:rPr lang="es-MX" sz="3600"/>
            </a:br>
            <a:r>
              <a:rPr lang="es-MX" sz="3600"/>
              <a:t>PREGUNTA X PREGUNTA</a:t>
            </a:r>
            <a:endParaRPr sz="3600"/>
          </a:p>
        </p:txBody>
      </p:sp>
      <p:pic>
        <p:nvPicPr>
          <p:cNvPr id="301" name="Google Shape;301;p4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62539" y="2252870"/>
            <a:ext cx="10058400" cy="44394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 txBox="1"/>
          <p:nvPr>
            <p:ph type="ctrTitle"/>
          </p:nvPr>
        </p:nvSpPr>
        <p:spPr>
          <a:xfrm>
            <a:off x="1371600" y="1803405"/>
            <a:ext cx="9448800" cy="18250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entury Gothic"/>
              <a:buNone/>
            </a:pPr>
            <a:r>
              <a:rPr lang="es-MX"/>
              <a:t>TÉCNICAS CUALITATIVAS</a:t>
            </a:r>
            <a:endParaRPr/>
          </a:p>
        </p:txBody>
      </p:sp>
      <p:sp>
        <p:nvSpPr>
          <p:cNvPr id="157" name="Google Shape;157;p21"/>
          <p:cNvSpPr txBox="1"/>
          <p:nvPr>
            <p:ph idx="1" type="subTitle"/>
          </p:nvPr>
        </p:nvSpPr>
        <p:spPr>
          <a:xfrm>
            <a:off x="1371600" y="3632201"/>
            <a:ext cx="9448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/>
          <p:nvPr>
            <p:ph type="ctrTitle"/>
          </p:nvPr>
        </p:nvSpPr>
        <p:spPr>
          <a:xfrm>
            <a:off x="1371600" y="1803405"/>
            <a:ext cx="9448800" cy="18250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entury Gothic"/>
              <a:buNone/>
            </a:pPr>
            <a:r>
              <a:rPr lang="es-MX"/>
              <a:t>LA OBSERVACIÓN PARTICIPANTE</a:t>
            </a:r>
            <a:endParaRPr/>
          </a:p>
        </p:txBody>
      </p:sp>
      <p:sp>
        <p:nvSpPr>
          <p:cNvPr id="163" name="Google Shape;163;p22"/>
          <p:cNvSpPr txBox="1"/>
          <p:nvPr>
            <p:ph idx="1" type="subTitle"/>
          </p:nvPr>
        </p:nvSpPr>
        <p:spPr>
          <a:xfrm>
            <a:off x="1371600" y="3632201"/>
            <a:ext cx="9448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s-MX"/>
              <a:t>COMPRENDER LA INFORMACIÓN DESDE ADENTRO, SIENDO PARTE DE LO INVESTIGADO, CONVIVIENDO CON LAS PERSONAS.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</a:pPr>
            <a:r>
              <a:rPr lang="es-MX"/>
              <a:t>ORIGEN</a:t>
            </a:r>
            <a:endParaRPr/>
          </a:p>
        </p:txBody>
      </p:sp>
      <p:pic>
        <p:nvPicPr>
          <p:cNvPr descr="Resultado de imagen para tribus africanas" id="169" name="Google Shape;169;p2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9655" y="1744394"/>
            <a:ext cx="9214339" cy="48955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</a:pPr>
            <a:r>
              <a:rPr lang="es-MX"/>
              <a:t>INSTRUMENTO</a:t>
            </a:r>
            <a:endParaRPr/>
          </a:p>
        </p:txBody>
      </p:sp>
      <p:pic>
        <p:nvPicPr>
          <p:cNvPr id="175" name="Google Shape;175;p2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0160" y="1786597"/>
            <a:ext cx="10410092" cy="4937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5"/>
          <p:cNvSpPr txBox="1"/>
          <p:nvPr>
            <p:ph type="ctrTitle"/>
          </p:nvPr>
        </p:nvSpPr>
        <p:spPr>
          <a:xfrm>
            <a:off x="1371600" y="1803405"/>
            <a:ext cx="9448800" cy="18250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entury Gothic"/>
              <a:buNone/>
            </a:pPr>
            <a:r>
              <a:rPr lang="es-MX"/>
              <a:t>LA TÉCNICA DELPHI</a:t>
            </a:r>
            <a:endParaRPr/>
          </a:p>
        </p:txBody>
      </p:sp>
      <p:sp>
        <p:nvSpPr>
          <p:cNvPr id="181" name="Google Shape;181;p25"/>
          <p:cNvSpPr txBox="1"/>
          <p:nvPr>
            <p:ph idx="1" type="subTitle"/>
          </p:nvPr>
        </p:nvSpPr>
        <p:spPr>
          <a:xfrm>
            <a:off x="1371600" y="3693160"/>
            <a:ext cx="9448800" cy="13258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s-MX"/>
              <a:t>OBTENER INFORMACIÓN DE FORMA INDIVIDUAL, CON 3 O MÁS EXPERTOS EN EL TEMA INVESTIGADO, NINGUNO DE ELLOS SABE LA EXISTENCIA DEL OTRO. SE COMPARAN LAS RESPUESTAS Y SE REFORMULAN LAS PREGUNTAS PARA VOLVER A PREGUNTAR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"/>
            <a:ext cx="4811151" cy="31792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n para misterchip" id="187" name="Google Shape;187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3247293"/>
            <a:ext cx="4811150" cy="36107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77290" y="1"/>
            <a:ext cx="5914710" cy="32472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77291" y="3247293"/>
            <a:ext cx="5914710" cy="3627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7"/>
          <p:cNvSpPr txBox="1"/>
          <p:nvPr>
            <p:ph type="ctrTitle"/>
          </p:nvPr>
        </p:nvSpPr>
        <p:spPr>
          <a:xfrm>
            <a:off x="1371600" y="1803405"/>
            <a:ext cx="9448800" cy="18250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entury Gothic"/>
              <a:buNone/>
            </a:pPr>
            <a:r>
              <a:rPr lang="es-MX"/>
              <a:t>LA ENTREVISTA BIOGRÁFICA</a:t>
            </a:r>
            <a:endParaRPr/>
          </a:p>
        </p:txBody>
      </p:sp>
      <p:sp>
        <p:nvSpPr>
          <p:cNvPr id="195" name="Google Shape;195;p27"/>
          <p:cNvSpPr txBox="1"/>
          <p:nvPr>
            <p:ph idx="1" type="subTitle"/>
          </p:nvPr>
        </p:nvSpPr>
        <p:spPr>
          <a:xfrm>
            <a:off x="1371600" y="3632200"/>
            <a:ext cx="9448800" cy="858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50"/>
              <a:buNone/>
            </a:pPr>
            <a:r>
              <a:rPr lang="es-MX" sz="1850"/>
              <a:t>OBTENER INFORMACIÓN DE LA VIDA DE UNA PERSONA POR MEDIO DE QUIENES LE CONOCIERON DESDE DIFERENTES </a:t>
            </a:r>
            <a:r>
              <a:rPr lang="es-MX" sz="1850"/>
              <a:t>ÁMBITOS</a:t>
            </a:r>
            <a:r>
              <a:rPr lang="es-MX" sz="1850"/>
              <a:t>, ORDENANDO LA INFORMACIÓN EN ORDEN CRONOLÓGICO.</a:t>
            </a:r>
            <a:endParaRPr sz="185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stela de condensación">
  <a:themeElements>
    <a:clrScheme name="Vapor Trail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878E2D692B93C459CD8745B7603C06E" ma:contentTypeVersion="10" ma:contentTypeDescription="Crear nuevo documento." ma:contentTypeScope="" ma:versionID="a373f2535c58e236ab6b9e4455342a58">
  <xsd:schema xmlns:xsd="http://www.w3.org/2001/XMLSchema" xmlns:xs="http://www.w3.org/2001/XMLSchema" xmlns:p="http://schemas.microsoft.com/office/2006/metadata/properties" xmlns:ns2="6938658f-d315-4ed2-bbd5-0d22534aca1f" xmlns:ns3="db118c8a-28b1-4bee-bb3d-f9bdfbba470c" targetNamespace="http://schemas.microsoft.com/office/2006/metadata/properties" ma:root="true" ma:fieldsID="ba6405938949cd1cf2928da2d12fb9d5" ns2:_="" ns3:_="">
    <xsd:import namespace="6938658f-d315-4ed2-bbd5-0d22534aca1f"/>
    <xsd:import namespace="db118c8a-28b1-4bee-bb3d-f9bdfbba470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38658f-d315-4ed2-bbd5-0d22534aca1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b118c8a-28b1-4bee-bb3d-f9bdfbba470c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0A8CFD5-D32E-4222-A3F6-A09B8A0B49D0}"/>
</file>

<file path=customXml/itemProps2.xml><?xml version="1.0" encoding="utf-8"?>
<ds:datastoreItem xmlns:ds="http://schemas.openxmlformats.org/officeDocument/2006/customXml" ds:itemID="{1120FCDE-2780-445C-9496-229F76CD54B0}"/>
</file>

<file path=customXml/itemProps3.xml><?xml version="1.0" encoding="utf-8"?>
<ds:datastoreItem xmlns:ds="http://schemas.openxmlformats.org/officeDocument/2006/customXml" ds:itemID="{A2C41496-4278-4FC4-9F12-981E1A9A5422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0x010100A878E2D692B93C459CD8745B7603C06E</vt:lpwstr>
  </property>
</Properties>
</file>